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4"/>
  </p:sldMasterIdLst>
  <p:notesMasterIdLst>
    <p:notesMasterId r:id="rId11"/>
  </p:notesMasterIdLst>
  <p:handoutMasterIdLst>
    <p:handoutMasterId r:id="rId12"/>
  </p:handoutMasterIdLst>
  <p:sldIdLst>
    <p:sldId id="721" r:id="rId5"/>
    <p:sldId id="797" r:id="rId6"/>
    <p:sldId id="798" r:id="rId7"/>
    <p:sldId id="799" r:id="rId8"/>
    <p:sldId id="800" r:id="rId9"/>
    <p:sldId id="80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7FAF"/>
    <a:srgbClr val="0077CE"/>
    <a:srgbClr val="1B74BA"/>
    <a:srgbClr val="007D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1CC1BD-9AF9-B6C3-AF62-EA12D07E9AE3}" v="95" dt="2026-07-09T01:08:05.5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7B548F-D7D2-51B3-D648-1AA0E29FB1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E72DB2-6282-FB7E-1F24-82F5139D654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12598-4AAD-154B-907A-8098A44319DB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58E9FA-AED1-0DF2-268E-710C2368E7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B65C06-D80B-C8D3-6247-43A74124602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AEE4B-7B45-E945-A5AF-05F0E8851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72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9DD28-8318-4237-942D-B0613BB95E51}" type="datetimeFigureOut">
              <a:t>7/8/2026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DBDFA-172D-4617-AAEF-6BE7229F5CE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0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196C7761-F500-5481-FEAA-AEF6F036E959}"/>
              </a:ext>
            </a:extLst>
          </p:cNvPr>
          <p:cNvSpPr/>
          <p:nvPr userDrawn="1"/>
        </p:nvSpPr>
        <p:spPr>
          <a:xfrm>
            <a:off x="3170420" y="0"/>
            <a:ext cx="9021579" cy="6858000"/>
          </a:xfrm>
          <a:custGeom>
            <a:avLst/>
            <a:gdLst>
              <a:gd name="connsiteX0" fmla="*/ 0 w 8740346"/>
              <a:gd name="connsiteY0" fmla="*/ 0 h 6858000"/>
              <a:gd name="connsiteX1" fmla="*/ 8740346 w 8740346"/>
              <a:gd name="connsiteY1" fmla="*/ 0 h 6858000"/>
              <a:gd name="connsiteX2" fmla="*/ 8740346 w 8740346"/>
              <a:gd name="connsiteY2" fmla="*/ 6858000 h 6858000"/>
              <a:gd name="connsiteX3" fmla="*/ 0 w 8740346"/>
              <a:gd name="connsiteY3" fmla="*/ 6858000 h 6858000"/>
              <a:gd name="connsiteX4" fmla="*/ 0 w 8740346"/>
              <a:gd name="connsiteY4" fmla="*/ 0 h 6858000"/>
              <a:gd name="connsiteX0" fmla="*/ 0 w 8740346"/>
              <a:gd name="connsiteY0" fmla="*/ 0 h 6858000"/>
              <a:gd name="connsiteX1" fmla="*/ 8740346 w 8740346"/>
              <a:gd name="connsiteY1" fmla="*/ 0 h 6858000"/>
              <a:gd name="connsiteX2" fmla="*/ 8740346 w 8740346"/>
              <a:gd name="connsiteY2" fmla="*/ 6858000 h 6858000"/>
              <a:gd name="connsiteX3" fmla="*/ 1680519 w 8740346"/>
              <a:gd name="connsiteY3" fmla="*/ 6816811 h 6858000"/>
              <a:gd name="connsiteX4" fmla="*/ 0 w 8740346"/>
              <a:gd name="connsiteY4" fmla="*/ 0 h 6858000"/>
              <a:gd name="connsiteX0" fmla="*/ 0 w 8740346"/>
              <a:gd name="connsiteY0" fmla="*/ 0 h 6858000"/>
              <a:gd name="connsiteX1" fmla="*/ 8740346 w 8740346"/>
              <a:gd name="connsiteY1" fmla="*/ 0 h 6858000"/>
              <a:gd name="connsiteX2" fmla="*/ 8740346 w 8740346"/>
              <a:gd name="connsiteY2" fmla="*/ 6858000 h 6858000"/>
              <a:gd name="connsiteX3" fmla="*/ 1680519 w 8740346"/>
              <a:gd name="connsiteY3" fmla="*/ 6858000 h 6858000"/>
              <a:gd name="connsiteX4" fmla="*/ 0 w 8740346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40346" h="6858000">
                <a:moveTo>
                  <a:pt x="0" y="0"/>
                </a:moveTo>
                <a:lnTo>
                  <a:pt x="8740346" y="0"/>
                </a:lnTo>
                <a:lnTo>
                  <a:pt x="8740346" y="6858000"/>
                </a:lnTo>
                <a:lnTo>
                  <a:pt x="1680519" y="6858000"/>
                </a:lnTo>
                <a:lnTo>
                  <a:pt x="0" y="0"/>
                </a:lnTo>
                <a:close/>
              </a:path>
            </a:pathLst>
          </a:custGeom>
          <a:pattFill prst="lgGrid">
            <a:fgClr>
              <a:srgbClr val="007DD8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8719" y="1122363"/>
            <a:ext cx="6131626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8717" y="3602038"/>
            <a:ext cx="6131627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E9C3FE0-BA19-0EF1-AFB7-3CCA91636C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847" y="2425936"/>
            <a:ext cx="2271179" cy="2168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0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EA5B9DC-34E3-8C7F-8AF0-358B6B16C49E}"/>
              </a:ext>
            </a:extLst>
          </p:cNvPr>
          <p:cNvSpPr/>
          <p:nvPr userDrawn="1"/>
        </p:nvSpPr>
        <p:spPr>
          <a:xfrm>
            <a:off x="0" y="6230935"/>
            <a:ext cx="12191999" cy="627065"/>
          </a:xfrm>
          <a:prstGeom prst="rect">
            <a:avLst/>
          </a:prstGeom>
          <a:pattFill prst="lgGrid">
            <a:fgClr>
              <a:srgbClr val="007DD8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2672"/>
            <a:ext cx="10515600" cy="83864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8087"/>
            <a:ext cx="10515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BD4B8206-1B9C-D23B-DAC1-CAF46CBB338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08362E-F532-4950-5374-B5A36C200CE1}"/>
              </a:ext>
            </a:extLst>
          </p:cNvPr>
          <p:cNvSpPr/>
          <p:nvPr userDrawn="1"/>
        </p:nvSpPr>
        <p:spPr>
          <a:xfrm>
            <a:off x="954444" y="5996198"/>
            <a:ext cx="939091" cy="86180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90689" dist="32114" dir="18900000" algn="bl" rotWithShape="0">
              <a:prstClr val="black">
                <a:alpha val="19263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1B1260-44D5-5481-6FC4-1F3F1064DD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9202" y="6057595"/>
            <a:ext cx="766316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80913F2-F22F-284C-D064-CCA0E99E2546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pattFill prst="lgGrid">
            <a:fgClr>
              <a:srgbClr val="007DD8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1EC92C-5796-B730-4A8A-8799DF9A57F2}"/>
              </a:ext>
            </a:extLst>
          </p:cNvPr>
          <p:cNvSpPr/>
          <p:nvPr userDrawn="1"/>
        </p:nvSpPr>
        <p:spPr>
          <a:xfrm>
            <a:off x="844550" y="0"/>
            <a:ext cx="2513247" cy="2915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55131" dist="66954" dir="2700000" sx="99651" sy="99651" algn="tl" rotWithShape="0">
              <a:prstClr val="black">
                <a:alpha val="21106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10E75C-D688-B9EA-E1E6-7C0E9BB379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36204" y="649604"/>
            <a:ext cx="1729938" cy="165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524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3D2B6EB-9A64-A2E6-979B-25901078E277}"/>
              </a:ext>
            </a:extLst>
          </p:cNvPr>
          <p:cNvSpPr/>
          <p:nvPr userDrawn="1"/>
        </p:nvSpPr>
        <p:spPr>
          <a:xfrm>
            <a:off x="0" y="1507"/>
            <a:ext cx="12191999" cy="627065"/>
          </a:xfrm>
          <a:prstGeom prst="rect">
            <a:avLst/>
          </a:prstGeom>
          <a:pattFill prst="lgGrid">
            <a:fgClr>
              <a:srgbClr val="007DD8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EA810C-BA3B-8B0A-780D-3E691D3A598B}"/>
              </a:ext>
            </a:extLst>
          </p:cNvPr>
          <p:cNvSpPr/>
          <p:nvPr userDrawn="1"/>
        </p:nvSpPr>
        <p:spPr>
          <a:xfrm>
            <a:off x="954444" y="0"/>
            <a:ext cx="939091" cy="86180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90689" dist="32114" dir="18900000" algn="bl" rotWithShape="0">
              <a:prstClr val="black">
                <a:alpha val="19263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DD4BF8-CAE6-0E3F-1466-4EBED9696D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0964" y="61397"/>
            <a:ext cx="766316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365125"/>
            <a:ext cx="730878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851949"/>
            <a:ext cx="7308789" cy="4337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940DEA-4989-F585-855A-34228938B6F1}"/>
              </a:ext>
            </a:extLst>
          </p:cNvPr>
          <p:cNvSpPr/>
          <p:nvPr userDrawn="1"/>
        </p:nvSpPr>
        <p:spPr>
          <a:xfrm>
            <a:off x="9471947" y="0"/>
            <a:ext cx="2720052" cy="6858000"/>
          </a:xfrm>
          <a:prstGeom prst="rect">
            <a:avLst/>
          </a:prstGeom>
          <a:pattFill prst="lgGrid">
            <a:fgClr>
              <a:srgbClr val="007DD8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9ECFB4C-CB48-D585-574B-EB34F23A30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92233" y="1412111"/>
            <a:ext cx="1691472" cy="161466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4309" y="3429000"/>
            <a:ext cx="2068660" cy="2659284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64CE3E-5B30-593E-3B22-4D714590B04D}"/>
              </a:ext>
            </a:extLst>
          </p:cNvPr>
          <p:cNvSpPr/>
          <p:nvPr userDrawn="1"/>
        </p:nvSpPr>
        <p:spPr>
          <a:xfrm>
            <a:off x="0" y="1507"/>
            <a:ext cx="12191999" cy="627065"/>
          </a:xfrm>
          <a:prstGeom prst="rect">
            <a:avLst/>
          </a:prstGeom>
          <a:pattFill prst="lgGrid">
            <a:fgClr>
              <a:srgbClr val="007DD8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35A44AB-DFE5-7B71-B7D6-A6F638387518}"/>
              </a:ext>
            </a:extLst>
          </p:cNvPr>
          <p:cNvSpPr/>
          <p:nvPr userDrawn="1"/>
        </p:nvSpPr>
        <p:spPr>
          <a:xfrm>
            <a:off x="954444" y="0"/>
            <a:ext cx="939091" cy="86180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90689" dist="32114" dir="18900000" algn="bl" rotWithShape="0">
              <a:prstClr val="black">
                <a:alpha val="19263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9FC4C7-C82C-B419-1631-1DCCC89BF2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0964" y="61397"/>
            <a:ext cx="766316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7AB371F-71A5-BF48-FFF8-849F0FE82D40}"/>
              </a:ext>
            </a:extLst>
          </p:cNvPr>
          <p:cNvSpPr/>
          <p:nvPr userDrawn="1"/>
        </p:nvSpPr>
        <p:spPr>
          <a:xfrm>
            <a:off x="0" y="1507"/>
            <a:ext cx="12191999" cy="6856493"/>
          </a:xfrm>
          <a:prstGeom prst="rect">
            <a:avLst/>
          </a:prstGeom>
          <a:gradFill>
            <a:gsLst>
              <a:gs pos="0">
                <a:srgbClr val="1B74BA"/>
              </a:gs>
              <a:gs pos="100000">
                <a:schemeClr val="tx2">
                  <a:lumMod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F526AFF-A57A-7575-646B-9367A6095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8666"/>
            <a:ext cx="10515600" cy="83864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67424BB-A8BB-3A22-8B4B-F580243CEE38}"/>
              </a:ext>
            </a:extLst>
          </p:cNvPr>
          <p:cNvSpPr/>
          <p:nvPr userDrawn="1"/>
        </p:nvSpPr>
        <p:spPr>
          <a:xfrm>
            <a:off x="954444" y="0"/>
            <a:ext cx="939091" cy="86180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90689" dist="32114" dir="18900000" algn="bl" rotWithShape="0">
              <a:prstClr val="black">
                <a:alpha val="19263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6F7C39-57B2-2F3D-9FB9-6AA93C171E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0964" y="61397"/>
            <a:ext cx="766316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F02C95-B4CA-478A-DBDA-6F6DD096ABF2}"/>
              </a:ext>
            </a:extLst>
          </p:cNvPr>
          <p:cNvSpPr/>
          <p:nvPr userDrawn="1"/>
        </p:nvSpPr>
        <p:spPr>
          <a:xfrm>
            <a:off x="0" y="6230935"/>
            <a:ext cx="12191999" cy="627065"/>
          </a:xfrm>
          <a:prstGeom prst="rect">
            <a:avLst/>
          </a:prstGeom>
          <a:pattFill prst="lgGrid">
            <a:fgClr>
              <a:srgbClr val="007DD8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63E57E-68EB-0DAA-E3E6-70D3B0794CC6}"/>
              </a:ext>
            </a:extLst>
          </p:cNvPr>
          <p:cNvSpPr/>
          <p:nvPr userDrawn="1"/>
        </p:nvSpPr>
        <p:spPr>
          <a:xfrm>
            <a:off x="954444" y="5996198"/>
            <a:ext cx="939091" cy="86180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90689" dist="32114" dir="18900000" algn="bl" rotWithShape="0">
              <a:prstClr val="black">
                <a:alpha val="19263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0BD5C8-D10B-F5DC-B339-3699AD10E6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9202" y="6057595"/>
            <a:ext cx="766316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9C6C5E-7AC0-D02D-C656-382EBB5D0B5B}"/>
              </a:ext>
            </a:extLst>
          </p:cNvPr>
          <p:cNvSpPr/>
          <p:nvPr userDrawn="1"/>
        </p:nvSpPr>
        <p:spPr>
          <a:xfrm>
            <a:off x="0" y="6230935"/>
            <a:ext cx="12191999" cy="627065"/>
          </a:xfrm>
          <a:prstGeom prst="rect">
            <a:avLst/>
          </a:prstGeom>
          <a:pattFill prst="lgGrid">
            <a:fgClr>
              <a:srgbClr val="007DD8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8E8EF6-3EA6-42E7-5320-E23139E2C4AC}"/>
              </a:ext>
            </a:extLst>
          </p:cNvPr>
          <p:cNvSpPr/>
          <p:nvPr userDrawn="1"/>
        </p:nvSpPr>
        <p:spPr>
          <a:xfrm>
            <a:off x="954444" y="5996198"/>
            <a:ext cx="939091" cy="86180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90689" dist="32114" dir="18900000" algn="bl" rotWithShape="0">
              <a:prstClr val="black">
                <a:alpha val="19263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5076EC-B973-3299-CB94-6C9B7F08D7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9202" y="6057595"/>
            <a:ext cx="766316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58666"/>
            <a:ext cx="10515600" cy="83864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6" r:id="rId4"/>
    <p:sldLayoutId id="2147483670" r:id="rId5"/>
    <p:sldLayoutId id="2147483672" r:id="rId6"/>
    <p:sldLayoutId id="2147483667" r:id="rId7"/>
    <p:sldLayoutId id="2147483668" r:id="rId8"/>
    <p:sldLayoutId id="2147483669" r:id="rId9"/>
    <p:sldLayoutId id="214748367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86349-640E-4D07-1173-1D6643494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6095B-6AA9-A0A4-89A8-5E9D39847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997411"/>
            <a:ext cx="10515600" cy="2852737"/>
          </a:xfrm>
        </p:spPr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Prajwala v. Union of India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46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9B1FC-8CFE-36CE-7795-89DD81238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DBF2AB-E67C-F370-B30C-7BEBD944769F}"/>
              </a:ext>
            </a:extLst>
          </p:cNvPr>
          <p:cNvSpPr txBox="1"/>
          <p:nvPr/>
        </p:nvSpPr>
        <p:spPr>
          <a:xfrm>
            <a:off x="1632856" y="1534885"/>
            <a:ext cx="9681027" cy="37918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/>
              <a:t>Public Interest Litigation (PIL) filed by Prajwala, an NGO working against human trafficking. 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/>
              <a:t>Raised concerns regarding: </a:t>
            </a:r>
            <a:br>
              <a:rPr lang="en-US"/>
            </a:br>
            <a:r>
              <a:rPr lang="en-US"/>
              <a:t>1. Increasing incidents of human trafficking. </a:t>
            </a:r>
            <a:br>
              <a:rPr lang="en-US"/>
            </a:br>
            <a:r>
              <a:rPr lang="en-US"/>
              <a:t>2. Inadequate rescue and rehabilitation mechanisms. </a:t>
            </a:r>
            <a:br>
              <a:rPr lang="en-US"/>
            </a:br>
            <a:r>
              <a:rPr lang="en-US"/>
              <a:t>3. Poor implementation of anti-trafficking laws.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/>
              <a:t>Supreme Court considered several expert reports and recommendations on trafficking. 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/>
              <a:t>Initial writ petition was disposed of based on assurances given by the Government. </a:t>
            </a: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r>
              <a:rPr lang="en-US"/>
              <a:t>Due to non-implementation of key commitments, Prajwala approached the Supreme Court again seeking further directions.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4255E0-6A77-D534-A299-3815577CCBF0}"/>
              </a:ext>
            </a:extLst>
          </p:cNvPr>
          <p:cNvSpPr txBox="1"/>
          <p:nvPr/>
        </p:nvSpPr>
        <p:spPr>
          <a:xfrm>
            <a:off x="1030514" y="518886"/>
            <a:ext cx="60960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b="1" i="0" u="none" strike="noStrike" baseline="0">
                <a:solidFill>
                  <a:srgbClr val="000000"/>
                </a:solidFill>
                <a:latin typeface="Aptos"/>
              </a:rPr>
              <a:t>Background &amp; Introduction</a:t>
            </a:r>
            <a:endParaRPr lang="en-GB" sz="3000"/>
          </a:p>
        </p:txBody>
      </p:sp>
    </p:spTree>
    <p:extLst>
      <p:ext uri="{BB962C8B-B14F-4D97-AF65-F5344CB8AC3E}">
        <p14:creationId xmlns:p14="http://schemas.microsoft.com/office/powerpoint/2010/main" val="459441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FEA97-DEFF-BAA0-86B3-B8490C02D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89B78F-D5E8-BBF3-5EC6-40AC5FE9C0B0}"/>
              </a:ext>
            </a:extLst>
          </p:cNvPr>
          <p:cNvSpPr txBox="1"/>
          <p:nvPr/>
        </p:nvSpPr>
        <p:spPr>
          <a:xfrm>
            <a:off x="1270000" y="2289628"/>
            <a:ext cx="10392227" cy="29608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>
                <a:ea typeface="+mn-lt"/>
                <a:cs typeface="+mn-lt"/>
              </a:rPr>
              <a:t>1. How should trafficking be distinguished from voluntary sex work?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>
                <a:ea typeface="+mn-lt"/>
                <a:cs typeface="+mn-lt"/>
              </a:rPr>
              <a:t>2. Is rehabilitation a constitutional right of trafficking survivors?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>
                <a:ea typeface="+mn-lt"/>
                <a:cs typeface="+mn-lt"/>
              </a:rPr>
              <a:t>3. Are existing rescue, protection and rehabilitation mechanisms adequate?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>
                <a:ea typeface="+mn-lt"/>
                <a:cs typeface="+mn-lt"/>
              </a:rPr>
              <a:t>4. Is a comprehensive Victim Protection Plan necessary?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>
                <a:ea typeface="+mn-lt"/>
                <a:cs typeface="+mn-lt"/>
              </a:rPr>
              <a:t>5. Does trafficking require a specialized anti-trafficking agency?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>
                <a:ea typeface="+mn-lt"/>
                <a:cs typeface="+mn-lt"/>
              </a:rPr>
              <a:t>6. Is there a need for a comprehensive anti-trafficking law?</a:t>
            </a:r>
            <a:endParaRPr lang="en-US"/>
          </a:p>
          <a:p>
            <a:pPr>
              <a:lnSpc>
                <a:spcPct val="150000"/>
              </a:lnSpc>
            </a:pP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3EAED2-2F82-36D8-13CF-EB5828209078}"/>
              </a:ext>
            </a:extLst>
          </p:cNvPr>
          <p:cNvSpPr txBox="1"/>
          <p:nvPr/>
        </p:nvSpPr>
        <p:spPr>
          <a:xfrm>
            <a:off x="834571" y="1201058"/>
            <a:ext cx="60960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000000"/>
                </a:solidFill>
                <a:latin typeface="Aptos"/>
              </a:rPr>
              <a:t>Key Issues Before the Court</a:t>
            </a:r>
            <a:endParaRPr lang="en-US" sz="3000" b="1"/>
          </a:p>
        </p:txBody>
      </p:sp>
    </p:spTree>
    <p:extLst>
      <p:ext uri="{BB962C8B-B14F-4D97-AF65-F5344CB8AC3E}">
        <p14:creationId xmlns:p14="http://schemas.microsoft.com/office/powerpoint/2010/main" val="51856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CC99D-0D03-72AB-5FB7-245F42030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4CD534-4896-8430-5734-D1D6BA2E741F}"/>
              </a:ext>
            </a:extLst>
          </p:cNvPr>
          <p:cNvSpPr txBox="1"/>
          <p:nvPr/>
        </p:nvSpPr>
        <p:spPr>
          <a:xfrm>
            <a:off x="1422400" y="2362200"/>
            <a:ext cx="10392227" cy="25453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>
                <a:ea typeface="+mn-lt"/>
                <a:cs typeface="+mn-lt"/>
              </a:rPr>
              <a:t>1. Non-criminalization of victims reiterated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>
                <a:ea typeface="+mn-lt"/>
                <a:cs typeface="+mn-lt"/>
              </a:rPr>
              <a:t>2. Better modes and methods of rehabilitation. 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>
                <a:ea typeface="+mn-lt"/>
                <a:cs typeface="+mn-lt"/>
              </a:rPr>
              <a:t>3. Removal of means element for children under the definition of trafficking. 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>
                <a:ea typeface="+mn-lt"/>
                <a:cs typeface="+mn-lt"/>
              </a:rPr>
              <a:t>4. Need for comprehensive legislation on trafficking.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>
                <a:ea typeface="+mn-lt"/>
                <a:cs typeface="+mn-lt"/>
              </a:rPr>
              <a:t>5. Address Cyber-enabled Human Trafficking</a:t>
            </a:r>
          </a:p>
          <a:p>
            <a:pPr>
              <a:lnSpc>
                <a:spcPct val="150000"/>
              </a:lnSpc>
            </a:pPr>
            <a:r>
              <a:rPr lang="en-US" dirty="0"/>
              <a:t>6. NGOs to function as partners in </a:t>
            </a:r>
            <a:r>
              <a:rPr lang="en-US"/>
              <a:t>governance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56623A-94B7-D035-330B-DF28736BA95C}"/>
              </a:ext>
            </a:extLst>
          </p:cNvPr>
          <p:cNvSpPr txBox="1"/>
          <p:nvPr/>
        </p:nvSpPr>
        <p:spPr>
          <a:xfrm>
            <a:off x="950685" y="1164772"/>
            <a:ext cx="60960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000000"/>
                </a:solidFill>
                <a:latin typeface="Aptos"/>
              </a:rPr>
              <a:t>Findings of the Court</a:t>
            </a:r>
            <a:endParaRPr lang="en-GB" sz="3000" b="1">
              <a:solidFill>
                <a:srgbClr val="000000"/>
              </a:solidFill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665486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CE0B6-884A-AD7F-4FDB-CD046A89F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4E37F9-D373-0102-F441-7ECA1D10B274}"/>
              </a:ext>
            </a:extLst>
          </p:cNvPr>
          <p:cNvSpPr txBox="1"/>
          <p:nvPr/>
        </p:nvSpPr>
        <p:spPr>
          <a:xfrm>
            <a:off x="1444171" y="1382485"/>
            <a:ext cx="7046684" cy="17143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>
                <a:latin typeface="Aptos"/>
                <a:ea typeface="+mn-lt"/>
                <a:cs typeface="+mn-lt"/>
              </a:rPr>
              <a:t>Shelter &amp; safe housing</a:t>
            </a:r>
            <a:endParaRPr lang="en-US">
              <a:latin typeface="Aptos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>
                <a:latin typeface="Aptos"/>
                <a:ea typeface="+mn-lt"/>
                <a:cs typeface="+mn-lt"/>
              </a:rPr>
              <a:t>Medical and psychological care</a:t>
            </a:r>
            <a:endParaRPr lang="en-US">
              <a:latin typeface="Aptos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>
                <a:latin typeface="Aptos"/>
                <a:ea typeface="+mn-lt"/>
                <a:cs typeface="+mn-lt"/>
              </a:rPr>
              <a:t>Legal aid &amp; compensation access</a:t>
            </a:r>
            <a:endParaRPr lang="en-US">
              <a:latin typeface="Aptos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>
                <a:latin typeface="Aptos"/>
                <a:ea typeface="+mn-lt"/>
                <a:cs typeface="+mn-lt"/>
              </a:rPr>
              <a:t>Skill development &amp; livelihood support</a:t>
            </a:r>
            <a:endParaRPr lang="en-US">
              <a:latin typeface="Apto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594A24-79CB-6A31-1C53-5E5B06E7059D}"/>
              </a:ext>
            </a:extLst>
          </p:cNvPr>
          <p:cNvSpPr txBox="1"/>
          <p:nvPr/>
        </p:nvSpPr>
        <p:spPr>
          <a:xfrm>
            <a:off x="1444171" y="4474027"/>
            <a:ext cx="10276112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+mn-lt"/>
                <a:cs typeface="+mn-lt"/>
              </a:rPr>
              <a:t>❌ Old Approach: Rescue → Shelter → Control</a:t>
            </a:r>
            <a:endParaRPr lang="en-US"/>
          </a:p>
          <a:p>
            <a:br>
              <a:rPr lang="en-US"/>
            </a:br>
            <a:r>
              <a:rPr lang="en-US">
                <a:latin typeface="Aptos"/>
                <a:ea typeface="+mn-lt"/>
                <a:cs typeface="+mn-lt"/>
              </a:rPr>
              <a:t>✅ New Approach: Rights → Consent → Empowerment</a:t>
            </a:r>
            <a:endParaRPr lang="en-US">
              <a:latin typeface="Apto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38DB4D-43AC-86BF-8493-51E632E7D4DF}"/>
              </a:ext>
            </a:extLst>
          </p:cNvPr>
          <p:cNvSpPr txBox="1"/>
          <p:nvPr/>
        </p:nvSpPr>
        <p:spPr>
          <a:xfrm>
            <a:off x="1139371" y="693057"/>
            <a:ext cx="60960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000000"/>
                </a:solidFill>
                <a:latin typeface="Aptos"/>
              </a:rPr>
              <a:t>Holistic Rehabilitation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AF29AB-AE93-CCF2-5E9A-D5533E57B9F5}"/>
              </a:ext>
            </a:extLst>
          </p:cNvPr>
          <p:cNvSpPr txBox="1"/>
          <p:nvPr/>
        </p:nvSpPr>
        <p:spPr>
          <a:xfrm>
            <a:off x="1139370" y="3690256"/>
            <a:ext cx="6096000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000" b="1">
                <a:solidFill>
                  <a:srgbClr val="000000"/>
                </a:solidFill>
                <a:latin typeface="Aptos"/>
              </a:rPr>
              <a:t>Shift of Approach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97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FA26A-CBDD-50C6-8858-01FE913EC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28AA-29CD-8682-AA26-E4846A9CF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Nyay</a:t>
            </a:r>
            <a:r>
              <a:rPr lang="en-US" dirty="0"/>
              <a:t> Network</a:t>
            </a:r>
            <a:br>
              <a:rPr lang="en-US"/>
            </a:br>
            <a:r>
              <a:rPr lang="en-US" dirty="0"/>
              <a:t>Online Convening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AC6990-A864-7D34-01FA-50671E581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68717" y="3718152"/>
            <a:ext cx="6131627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24 June, 2026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62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yay Brand">
      <a:dk1>
        <a:srgbClr val="000000"/>
      </a:dk1>
      <a:lt1>
        <a:srgbClr val="FFFFFF"/>
      </a:lt1>
      <a:dk2>
        <a:srgbClr val="135B95"/>
      </a:dk2>
      <a:lt2>
        <a:srgbClr val="DBE1C6"/>
      </a:lt2>
      <a:accent1>
        <a:srgbClr val="1B74BA"/>
      </a:accent1>
      <a:accent2>
        <a:srgbClr val="8AC43D"/>
      </a:accent2>
      <a:accent3>
        <a:srgbClr val="E6DBB3"/>
      </a:accent3>
      <a:accent4>
        <a:srgbClr val="FBCA0D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N_template" id="{B146FB91-D6BB-D44C-B2AE-DFE2340D656C}" vid="{230FC427-015F-C045-A03B-F3FD6DAE72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7CDBDE8CB0C94E85B961643B2A042B" ma:contentTypeVersion="20" ma:contentTypeDescription="Create a new document." ma:contentTypeScope="" ma:versionID="a34dcb947e609b240fe4fba88d9937ae">
  <xsd:schema xmlns:xsd="http://www.w3.org/2001/XMLSchema" xmlns:xs="http://www.w3.org/2001/XMLSchema" xmlns:p="http://schemas.microsoft.com/office/2006/metadata/properties" xmlns:ns2="172d92e0-c8d8-4284-a9ed-dec8950b8d8b" xmlns:ns3="2dd5875a-dffb-425b-9e1a-bac2ea12d7ae" targetNamespace="http://schemas.microsoft.com/office/2006/metadata/properties" ma:root="true" ma:fieldsID="3807b70256267129d98c0423056e1793" ns2:_="" ns3:_="">
    <xsd:import namespace="172d92e0-c8d8-4284-a9ed-dec8950b8d8b"/>
    <xsd:import namespace="2dd5875a-dffb-425b-9e1a-bac2ea12d7a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Location" minOccurs="0"/>
                <xsd:element ref="ns3:_Flow_SignoffStatu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2d92e0-c8d8-4284-a9ed-dec8950b8d8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da9d6a0-0df3-4ccb-9911-670ae4db5eeb}" ma:internalName="TaxCatchAll" ma:showField="CatchAllData" ma:web="172d92e0-c8d8-4284-a9ed-dec8950b8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d5875a-dffb-425b-9e1a-bac2ea12d7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746907b-29bc-4e97-8dc9-f202470a07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72d92e0-c8d8-4284-a9ed-dec8950b8d8b" xsi:nil="true"/>
    <lcf76f155ced4ddcb4097134ff3c332f xmlns="2dd5875a-dffb-425b-9e1a-bac2ea12d7ae">
      <Terms xmlns="http://schemas.microsoft.com/office/infopath/2007/PartnerControls"/>
    </lcf76f155ced4ddcb4097134ff3c332f>
    <_Flow_SignoffStatus xmlns="2dd5875a-dffb-425b-9e1a-bac2ea12d7ae" xsi:nil="true"/>
  </documentManagement>
</p:properties>
</file>

<file path=customXml/itemProps1.xml><?xml version="1.0" encoding="utf-8"?>
<ds:datastoreItem xmlns:ds="http://schemas.openxmlformats.org/officeDocument/2006/customXml" ds:itemID="{3EC03F44-879A-4C2E-9437-091434431A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A8AC98-3DAA-4080-AE7F-2F39786477AD}">
  <ds:schemaRefs>
    <ds:schemaRef ds:uri="172d92e0-c8d8-4284-a9ed-dec8950b8d8b"/>
    <ds:schemaRef ds:uri="2dd5875a-dffb-425b-9e1a-bac2ea12d7a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0A567F0-06FB-4760-8EF4-94EB6BE3276F}">
  <ds:schemaRefs>
    <ds:schemaRef ds:uri="172d92e0-c8d8-4284-a9ed-dec8950b8d8b"/>
    <ds:schemaRef ds:uri="2dd5875a-dffb-425b-9e1a-bac2ea12d7a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Prajwala v. Union of India</vt:lpstr>
      <vt:lpstr>PowerPoint Presentation</vt:lpstr>
      <vt:lpstr>PowerPoint Presentation</vt:lpstr>
      <vt:lpstr>PowerPoint Presentation</vt:lpstr>
      <vt:lpstr>PowerPoint Presentation</vt:lpstr>
      <vt:lpstr>Nyay Network Online Convening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Susanna Mercy Jacob</dc:creator>
  <cp:revision>16</cp:revision>
  <dcterms:created xsi:type="dcterms:W3CDTF">2024-10-31T13:12:03Z</dcterms:created>
  <dcterms:modified xsi:type="dcterms:W3CDTF">2026-07-09T01:08:34Z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0x0101003F7CDBDE8CB0C94E85B961643B2A042B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lpwstr/>
  </property>
</Properties>
</file>